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0" r:id="rId2"/>
    <p:sldId id="439" r:id="rId3"/>
    <p:sldId id="442" r:id="rId4"/>
    <p:sldId id="447" r:id="rId5"/>
    <p:sldId id="444" r:id="rId6"/>
    <p:sldId id="445" r:id="rId7"/>
    <p:sldId id="446" r:id="rId8"/>
    <p:sldId id="448" r:id="rId9"/>
    <p:sldId id="440" r:id="rId10"/>
    <p:sldId id="441" r:id="rId11"/>
    <p:sldId id="434" r:id="rId12"/>
    <p:sldId id="438" r:id="rId13"/>
    <p:sldId id="432" r:id="rId14"/>
    <p:sldId id="428" r:id="rId15"/>
    <p:sldId id="427" r:id="rId16"/>
    <p:sldId id="383" r:id="rId17"/>
  </p:sldIdLst>
  <p:sldSz cx="12192000" cy="6858000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EE"/>
    <a:srgbClr val="E6F1FF"/>
    <a:srgbClr val="2E3917"/>
    <a:srgbClr val="FDEADB"/>
    <a:srgbClr val="FFFFFF"/>
    <a:srgbClr val="FF00FF"/>
    <a:srgbClr val="0000FF"/>
    <a:srgbClr val="E7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4" autoAdjust="0"/>
    <p:restoredTop sz="95487" autoAdjust="0"/>
  </p:normalViewPr>
  <p:slideViewPr>
    <p:cSldViewPr>
      <p:cViewPr>
        <p:scale>
          <a:sx n="104" d="100"/>
          <a:sy n="104" d="100"/>
        </p:scale>
        <p:origin x="160" y="-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57CF-07C0-44E5-B2C9-A19E017A5567}" type="datetimeFigureOut">
              <a:rPr lang="en-US" smtClean="0"/>
              <a:pPr/>
              <a:t>7/7/17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63518-50D3-4C58-AAA3-666F5AD4CD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76B88-B7CB-419D-9A2A-D98DD1D2ED4D}" type="datetimeFigureOut">
              <a:rPr lang="en-US" smtClean="0"/>
              <a:pPr/>
              <a:t>7/7/17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F6630-EEF8-43E8-B1B5-138C0291D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8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7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0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1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055440" y="1947268"/>
            <a:ext cx="10363200" cy="14817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DA1F3D"/>
              </a:buClr>
              <a:defRPr lang="en-US" altLang="en-US" sz="5400" b="1" dirty="0">
                <a:ln w="1143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Title of </a:t>
            </a:r>
            <a:r>
              <a:rPr lang="en-US" altLang="en-US"/>
              <a:t>the </a:t>
            </a:r>
            <a:r>
              <a:rPr lang="en-US" altLang="en-US" smtClean="0"/>
              <a:t>presentation</a:t>
            </a:r>
            <a:endParaRPr lang="en-US" altLang="en-US" dirty="0"/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7674715" y="1125715"/>
            <a:ext cx="4235391" cy="84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A1F3D"/>
              </a:buClr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8038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341438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SzPct val="75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+mn-lt"/>
              </a:defRPr>
            </a:lvl3pPr>
            <a:lvl4pPr marL="179863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239963" indent="-2619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  <a:latin typeface="+mn-lt"/>
              </a:defRPr>
            </a:lvl5pPr>
            <a:lvl6pPr marL="26971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31543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6115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40687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Computer and</a:t>
            </a:r>
            <a:r>
              <a:rPr lang="en-US" sz="1400" kern="0" baseline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Systems Engineering Dept.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Faculty of Engineering,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err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Zagazig</a:t>
            </a: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University, Egypt</a:t>
            </a:r>
            <a:endParaRPr lang="en-US" sz="1400" kern="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hteck 3"/>
          <p:cNvSpPr/>
          <p:nvPr userDrawn="1"/>
        </p:nvSpPr>
        <p:spPr>
          <a:xfrm flipH="1">
            <a:off x="12048661" y="1219665"/>
            <a:ext cx="143337" cy="43441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41" y="5563852"/>
            <a:ext cx="1582511" cy="1275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46" y="210213"/>
            <a:ext cx="1582511" cy="91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11169" y="68266"/>
            <a:ext cx="2874433" cy="587533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867" y="68266"/>
            <a:ext cx="8420100" cy="587533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f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056108" y="2722030"/>
            <a:ext cx="5238787" cy="1643074"/>
          </a:xfr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A1F3D"/>
              </a:buClr>
              <a:buSzTx/>
              <a:buFontTx/>
              <a:buNone/>
              <a:tabLst/>
              <a:defRPr sz="800" b="0">
                <a:latin typeface="Calibri" pitchFamily="34" charset="0"/>
              </a:defRPr>
            </a:lvl1pPr>
          </a:lstStyle>
          <a:p>
            <a:r>
              <a:rPr lang="en-US" dirty="0" smtClean="0"/>
              <a:t>Computer and Systems Engineering Dept.</a:t>
            </a:r>
          </a:p>
          <a:p>
            <a:r>
              <a:rPr lang="en-US" dirty="0" smtClean="0"/>
              <a:t>Faculty of Engineering, </a:t>
            </a:r>
          </a:p>
          <a:p>
            <a:r>
              <a:rPr lang="en-US" dirty="0" err="1" smtClean="0"/>
              <a:t>Zagazig</a:t>
            </a:r>
            <a:r>
              <a:rPr lang="en-US" dirty="0" smtClean="0"/>
              <a:t> University, Egypt</a:t>
            </a:r>
          </a:p>
        </p:txBody>
      </p:sp>
      <p:sp>
        <p:nvSpPr>
          <p:cNvPr id="10" name="Titel 1"/>
          <p:cNvSpPr>
            <a:spLocks noGrp="1"/>
          </p:cNvSpPr>
          <p:nvPr userDrawn="1">
            <p:ph type="ctrTitle"/>
          </p:nvPr>
        </p:nvSpPr>
        <p:spPr>
          <a:xfrm>
            <a:off x="335361" y="1071546"/>
            <a:ext cx="6144683" cy="1028696"/>
          </a:xfrm>
        </p:spPr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</a:p>
        </p:txBody>
      </p:sp>
      <p:pic>
        <p:nvPicPr>
          <p:cNvPr id="12" name="Picture 7" descr="R:\ApplicationsWelcome_img1 Kopi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33256"/>
            <a:ext cx="12192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9" y="4625176"/>
            <a:ext cx="1169404" cy="942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8" y="1266528"/>
            <a:ext cx="1582511" cy="91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8266"/>
            <a:ext cx="10608501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847" y="68266"/>
            <a:ext cx="10416645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6400" y="981076"/>
            <a:ext cx="5588000" cy="49625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588000" cy="49625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0"/>
            <a:ext cx="10512491" cy="54868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867" y="68266"/>
            <a:ext cx="10224624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692696"/>
            <a:ext cx="11379200" cy="56166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err="1" smtClean="0"/>
              <a:t>Erste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Zweite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2"/>
            <a:r>
              <a:rPr lang="en-US" altLang="en-US" dirty="0" err="1" smtClean="0"/>
              <a:t>Dritte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3"/>
            <a:r>
              <a:rPr lang="en-US" altLang="en-US" dirty="0" err="1" smtClean="0"/>
              <a:t>Vierte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4"/>
            <a:r>
              <a:rPr lang="en-US" altLang="en-US" dirty="0" err="1" smtClean="0"/>
              <a:t>Fünfte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</p:txBody>
      </p:sp>
      <p:sp>
        <p:nvSpPr>
          <p:cNvPr id="22" name="Rectangle 21"/>
          <p:cNvSpPr/>
          <p:nvPr userDrawn="1"/>
        </p:nvSpPr>
        <p:spPr>
          <a:xfrm>
            <a:off x="1" y="1"/>
            <a:ext cx="12192000" cy="688552"/>
          </a:xfrm>
          <a:prstGeom prst="rect">
            <a:avLst/>
          </a:prstGeom>
          <a:solidFill>
            <a:srgbClr val="E7E6E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94664"/>
            <a:ext cx="12192000" cy="145742"/>
          </a:xfrm>
          <a:prstGeom prst="rect">
            <a:avLst/>
          </a:prstGeom>
          <a:solidFill>
            <a:srgbClr val="E7E6E6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16754"/>
            <a:ext cx="11791405" cy="113773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22221"/>
            <a:ext cx="9456539" cy="4084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669361"/>
            <a:ext cx="12192000" cy="185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7586389" y="6573783"/>
            <a:ext cx="4605611" cy="25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algn="r" defTabSz="3369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525" b="1" dirty="0" smtClean="0">
                <a:latin typeface="Calibri" panose="020F0502020204030204" pitchFamily="34" charset="0"/>
                <a:cs typeface="Calibri" pitchFamily="34" charset="0"/>
              </a:rPr>
              <a:t>Papers to publish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dirty="0" err="1" smtClean="0">
                <a:latin typeface="Calibri" panose="020F0502020204030204" pitchFamily="34" charset="0"/>
                <a:cs typeface="Calibri" pitchFamily="34" charset="0"/>
              </a:rPr>
              <a:t>Dr.Ing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latin typeface="Calibri" panose="020F0502020204030204" pitchFamily="34" charset="0"/>
                <a:cs typeface="Calibri" pitchFamily="34" charset="0"/>
              </a:rPr>
              <a:t>Mohammed </a:t>
            </a:r>
            <a:r>
              <a:rPr lang="en-US" sz="525" b="1" dirty="0" err="1" smtClean="0">
                <a:latin typeface="Calibri" panose="020F0502020204030204" pitchFamily="34" charset="0"/>
                <a:cs typeface="Calibri" pitchFamily="34" charset="0"/>
              </a:rPr>
              <a:t>Nour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06</a:t>
            </a:r>
            <a:r>
              <a:rPr lang="en-GB" sz="525" dirty="0" smtClean="0">
                <a:latin typeface="Calibri" panose="020F0502020204030204" pitchFamily="34" charset="0"/>
                <a:cs typeface="Calibri" pitchFamily="34" charset="0"/>
              </a:rPr>
              <a:t>.05.2017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 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GB" sz="525" dirty="0" smtClean="0">
                <a:latin typeface="Calibri" panose="020F0502020204030204" pitchFamily="34" charset="0"/>
                <a:cs typeface="Calibri" pitchFamily="34" charset="0"/>
              </a:rPr>
              <a:t>      </a:t>
            </a:r>
            <a:fld id="{3E4A3BF6-30F1-47C8-8B1D-71D4CEF76DC0}" type="slidenum">
              <a:rPr lang="en-GB" altLang="de-DE" sz="1200" smtClean="0">
                <a:solidFill>
                  <a:srgbClr val="29292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marL="0" marR="0" indent="0" algn="r" defTabSz="3369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  <a:defRPr/>
              </a:pPr>
              <a:t>‹#›</a:t>
            </a:fld>
            <a:r>
              <a:rPr lang="en-GB" altLang="de-DE" sz="1200" dirty="0" smtClean="0">
                <a:solidFill>
                  <a:srgbClr val="29292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GB" altLang="de-DE" sz="1200" dirty="0">
              <a:solidFill>
                <a:srgbClr val="29292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035" y="78578"/>
            <a:ext cx="937076" cy="542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" y="6309321"/>
            <a:ext cx="683977" cy="551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7" r:id="rId2"/>
    <p:sldLayoutId id="2147483766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05979" indent="-205979" algn="l" rtl="0" eaLnBrk="0" fontAlgn="base" hangingPunct="0">
        <a:spcBef>
          <a:spcPct val="20000"/>
        </a:spcBef>
        <a:spcAft>
          <a:spcPct val="0"/>
        </a:spcAft>
        <a:buClr>
          <a:srgbClr val="DA1F3D"/>
        </a:buClr>
        <a:buChar char="•"/>
        <a:defRPr sz="1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06029" indent="-26551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§"/>
        <a:defRPr sz="1650">
          <a:solidFill>
            <a:schemeClr val="tx1"/>
          </a:solidFill>
          <a:latin typeface="Calibri" pitchFamily="34" charset="0"/>
        </a:defRPr>
      </a:lvl2pPr>
      <a:lvl3pPr marL="1006079" indent="-26551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SzPct val="75000"/>
        <a:buFont typeface="Arial" charset="0"/>
        <a:buChar char="►"/>
        <a:defRPr sz="1500">
          <a:solidFill>
            <a:schemeClr val="tx1"/>
          </a:solidFill>
          <a:latin typeface="Calibri" pitchFamily="34" charset="0"/>
        </a:defRPr>
      </a:lvl3pPr>
      <a:lvl4pPr marL="1348979" indent="-20836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»"/>
        <a:defRPr sz="1200">
          <a:solidFill>
            <a:schemeClr val="tx1"/>
          </a:solidFill>
          <a:latin typeface="Calibri" pitchFamily="34" charset="0"/>
        </a:defRPr>
      </a:lvl4pPr>
      <a:lvl5pPr marL="1679972" indent="-1964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1050">
          <a:solidFill>
            <a:schemeClr val="tx1"/>
          </a:solidFill>
          <a:latin typeface="Calibri" pitchFamily="34" charset="0"/>
        </a:defRPr>
      </a:lvl5pPr>
      <a:lvl6pPr marL="20228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6pPr>
      <a:lvl7pPr marL="23657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7pPr>
      <a:lvl8pPr marL="27086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8pPr>
      <a:lvl9pPr marL="30515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jp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jpe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16080" y="5949280"/>
            <a:ext cx="32204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Supervisor: </a:t>
            </a: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GB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Dr.</a:t>
            </a:r>
            <a:r>
              <a:rPr lang="en-GB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GB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Ing</a:t>
            </a:r>
            <a:r>
              <a:rPr lang="en-GB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AU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Mohammed </a:t>
            </a:r>
            <a:r>
              <a:rPr lang="en-AU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Nour</a:t>
            </a:r>
            <a:endParaRPr lang="en-AU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  <a:p>
            <a:pPr hangingPunct="0">
              <a:lnSpc>
                <a:spcPct val="150000"/>
              </a:lnSpc>
              <a:spcAft>
                <a:spcPts val="0"/>
              </a:spcAft>
              <a:tabLst>
                <a:tab pos="3429000" algn="ctr"/>
              </a:tabLst>
            </a:pPr>
            <a:r>
              <a:rPr lang="en-AU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mnahmed@eng.zu.edu.eg</a:t>
            </a:r>
            <a:r>
              <a:rPr lang="en-AU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, https://</a:t>
            </a:r>
            <a:r>
              <a:rPr lang="en-AU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mnourgwad.github.io</a:t>
            </a:r>
            <a:endParaRPr lang="en-AU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9456" y="1556792"/>
            <a:ext cx="10369152" cy="1800200"/>
          </a:xfrm>
          <a:effectLst>
            <a:softEdge rad="63500"/>
          </a:effectLst>
          <a:scene3d>
            <a:camera prst="orthographicFront"/>
            <a:lightRig rig="freezing" dir="t"/>
          </a:scene3d>
          <a:sp3d prstMaterial="matte">
            <a:bevelT/>
          </a:sp3d>
        </p:spPr>
        <p:txBody>
          <a:bodyPr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spcBef>
                <a:spcPct val="0"/>
              </a:spcBef>
              <a:buClrTx/>
            </a:pPr>
            <a:r>
              <a:rPr lang="en-US" sz="3600" dirty="0" err="1"/>
              <a:t>ZagHexa</a:t>
            </a:r>
            <a:r>
              <a:rPr lang="en-US" sz="3600" dirty="0"/>
              <a:t>: Design, Construction and Control of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		a </a:t>
            </a:r>
            <a:r>
              <a:rPr lang="en-US" sz="3600" dirty="0"/>
              <a:t>Hexapod Walking Robot</a:t>
            </a:r>
            <a:endParaRPr lang="en-US" altLang="de-DE" sz="1800" b="0" dirty="0"/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5853"/>
          <a:stretch/>
        </p:blipFill>
        <p:spPr>
          <a:xfrm flipH="1">
            <a:off x="6240014" y="6010319"/>
            <a:ext cx="560434" cy="672214"/>
          </a:xfrm>
          <a:prstGeom prst="rect">
            <a:avLst/>
          </a:prstGeom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19336" y="116632"/>
            <a:ext cx="4770379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</a:rPr>
              <a:t>2nd IUGRC International Undergraduate Research Conference,</a:t>
            </a:r>
          </a:p>
          <a:p>
            <a:r>
              <a:rPr lang="en-US" sz="1400" b="1" dirty="0">
                <a:latin typeface="Calibri" panose="020F0502020204030204" pitchFamily="34" charset="0"/>
              </a:rPr>
              <a:t>Military Technical College, Cairo, Egypt, July 24-27, 2017.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03911"/>
              </p:ext>
            </p:extLst>
          </p:nvPr>
        </p:nvGraphicFramePr>
        <p:xfrm>
          <a:off x="1127448" y="3429000"/>
          <a:ext cx="9073008" cy="1127760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2878294"/>
                <a:gridCol w="3137110"/>
                <a:gridCol w="3057604"/>
              </a:tblGrid>
              <a:tr h="29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429000" algn="ctr"/>
                        </a:tabLst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Khaled Mohamed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Risha</a:t>
                      </a:r>
                      <a:endParaRPr lang="en-GB" altLang="en-US" sz="1400" b="1" kern="1200" dirty="0" smtClean="0">
                        <a:ln w="0"/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Mahmoud Mohamed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Awadallah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Muhammad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Alaa</a:t>
                      </a: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Muhammad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0" algn="ctr"/>
                        </a:tabLst>
                        <a:defRPr/>
                      </a:pPr>
                      <a:r>
                        <a:rPr lang="en-AU" altLang="en-US" sz="1100" b="0" kern="1200" dirty="0" err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khaledrisha@gmail.com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100" b="0" kern="1200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mahmoud.elsyed21@gmail.com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100" b="0" kern="1200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3bqar10@gmail.com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Amira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Elsayed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Soliman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Fadaly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Hend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Khairy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Abdelhamed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Nehad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Abdelsalam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Afifi</a:t>
                      </a:r>
                      <a:endParaRPr lang="en-GB" sz="1400" b="1" dirty="0" smtClean="0"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amirafadaly90@gmail.com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enghkho@gmail.com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engvida2@gmail.com</a:t>
                      </a:r>
                      <a:endParaRPr lang="en-GB" sz="1100" i="1" dirty="0" smtClean="0">
                        <a:effectLst/>
                        <a:latin typeface="Times" charset="0"/>
                        <a:ea typeface="PMingLiU" charset="-12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852" flipH="1">
            <a:off x="485919" y="4696194"/>
            <a:ext cx="3558146" cy="23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799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803580" y="2407153"/>
            <a:ext cx="3072686" cy="698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5711446" y="2410914"/>
            <a:ext cx="3336882" cy="6951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188640"/>
            <a:ext cx="6939483" cy="368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0486" y="2507645"/>
            <a:ext cx="1014374" cy="481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Control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72324" y="3381230"/>
            <a:ext cx="837941" cy="378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6227" y="3372717"/>
            <a:ext cx="1940042" cy="378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10606" y="2505107"/>
            <a:ext cx="1122386" cy="49851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Sensors and camera nodes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24" y="3297042"/>
            <a:ext cx="846093" cy="622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126590" y="3331049"/>
            <a:ext cx="1283782" cy="253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05121" y="2551287"/>
            <a:ext cx="930063" cy="415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</a:t>
            </a:r>
          </a:p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04" y="2724332"/>
            <a:ext cx="405410" cy="116516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/>
        </p:nvSpPr>
        <p:spPr>
          <a:xfrm>
            <a:off x="1881643" y="2583732"/>
            <a:ext cx="2094494" cy="334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6194698" y="3631575"/>
            <a:ext cx="772293" cy="619569"/>
          </a:xfrm>
          <a:prstGeom prst="rect">
            <a:avLst/>
          </a:prstGeom>
          <a:effectLst/>
        </p:spPr>
      </p:pic>
      <p:cxnSp>
        <p:nvCxnSpPr>
          <p:cNvPr id="29" name="Straight Arrow Connector 28"/>
          <p:cNvCxnSpPr/>
          <p:nvPr/>
        </p:nvCxnSpPr>
        <p:spPr>
          <a:xfrm>
            <a:off x="4876266" y="2538472"/>
            <a:ext cx="835180" cy="1881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876266" y="2970520"/>
            <a:ext cx="835180" cy="1881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06647" y="3082495"/>
            <a:ext cx="2" cy="290222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68208" y="3082496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9" idx="2"/>
          </p:cNvCxnSpPr>
          <p:nvPr/>
        </p:nvCxnSpPr>
        <p:spPr>
          <a:xfrm flipV="1">
            <a:off x="6010264" y="2989269"/>
            <a:ext cx="1127410" cy="580983"/>
          </a:xfrm>
          <a:prstGeom prst="bentConnector2">
            <a:avLst/>
          </a:prstGeom>
          <a:ln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12" y="2699440"/>
            <a:ext cx="405410" cy="116516"/>
          </a:xfrm>
          <a:prstGeom prst="rect">
            <a:avLst/>
          </a:prstGeom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2348880"/>
            <a:ext cx="1570359" cy="1323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608169" y="3429001"/>
            <a:ext cx="1386385" cy="447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>
                <a:latin typeface="Calibri" panose="020F0502020204030204" pitchFamily="34" charset="0"/>
              </a:rPr>
              <a:t>ZagHexa</a:t>
            </a:r>
            <a:r>
              <a:rPr lang="en-US" sz="1050" dirty="0">
                <a:latin typeface="Calibri" panose="020F0502020204030204" pitchFamily="34" charset="0"/>
              </a:rPr>
              <a:t> onboard subsystems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544272" y="3106101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7768" y="2564904"/>
            <a:ext cx="360040" cy="2982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009" y="2564905"/>
            <a:ext cx="481485" cy="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9" grpId="0" animBg="1"/>
      <p:bldP spid="10" grpId="0" animBg="1"/>
      <p:bldP spid="12" grpId="0" animBg="1"/>
      <p:bldP spid="14" grpId="0" animBg="1"/>
      <p:bldP spid="19" grpId="0"/>
      <p:bldP spid="20" grpId="0"/>
      <p:bldP spid="2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927648" y="1844824"/>
            <a:ext cx="1700252" cy="2019034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PCA9685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Servocontroller</a:t>
            </a:r>
            <a:endParaRPr lang="en-US" b="1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312024" y="4365104"/>
            <a:ext cx="2880320" cy="100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359696" y="4221088"/>
            <a:ext cx="863600" cy="319282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kern="0" dirty="0">
                <a:solidFill>
                  <a:prstClr val="black"/>
                </a:solidFill>
                <a:latin typeface="Calibri" panose="020F0502020204030204"/>
              </a:rPr>
              <a:t>Motors</a:t>
            </a:r>
            <a:endParaRPr lang="en-US" sz="16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215681" y="4869161"/>
            <a:ext cx="1146557" cy="427887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 cap="flat" cmpd="sng" algn="ctr">
            <a:solidFill>
              <a:srgbClr val="F79646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servos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456040" y="4941168"/>
            <a:ext cx="720080" cy="24335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err="1">
                <a:solidFill>
                  <a:prstClr val="white"/>
                </a:solidFill>
                <a:latin typeface="Calibri" panose="020F0502020204030204"/>
              </a:rPr>
              <a:t>WiFi</a:t>
            </a:r>
            <a:endParaRPr lang="en-US" sz="14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56040" y="4509120"/>
            <a:ext cx="720080" cy="24335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BT</a:t>
            </a:r>
          </a:p>
        </p:txBody>
      </p:sp>
      <p:cxnSp>
        <p:nvCxnSpPr>
          <p:cNvPr id="105" name="Straight Arrow Connector 104"/>
          <p:cNvCxnSpPr>
            <a:stCxn id="93" idx="2"/>
          </p:cNvCxnSpPr>
          <p:nvPr/>
        </p:nvCxnSpPr>
        <p:spPr>
          <a:xfrm>
            <a:off x="3791496" y="4540370"/>
            <a:ext cx="248" cy="32879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7" name="TextBox 106"/>
          <p:cNvSpPr txBox="1"/>
          <p:nvPr/>
        </p:nvSpPr>
        <p:spPr>
          <a:xfrm>
            <a:off x="5087888" y="2564904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>
                <a:solidFill>
                  <a:prstClr val="black"/>
                </a:solidFill>
                <a:latin typeface="Calibri" panose="020F0502020204030204"/>
              </a:rPr>
              <a:t>USB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999656" y="4005065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>
                <a:solidFill>
                  <a:prstClr val="black"/>
                </a:solidFill>
                <a:latin typeface="Calibri" panose="020F0502020204030204"/>
              </a:rPr>
              <a:t>PWM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248128" y="4509120"/>
            <a:ext cx="792287" cy="24214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C</a:t>
            </a:r>
            <a:r>
              <a:rPr lang="en-US" sz="1400" b="1" kern="0" dirty="0" err="1">
                <a:solidFill>
                  <a:prstClr val="white"/>
                </a:solidFill>
                <a:latin typeface="Calibri" panose="020F0502020204030204"/>
              </a:rPr>
              <a:t>amera</a:t>
            </a:r>
            <a:endParaRPr lang="en-US" sz="14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7680176" y="5373216"/>
            <a:ext cx="0" cy="3089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8" name="Rectangle 117"/>
          <p:cNvSpPr/>
          <p:nvPr/>
        </p:nvSpPr>
        <p:spPr>
          <a:xfrm>
            <a:off x="7104112" y="5733256"/>
            <a:ext cx="1152128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Smart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Phones</a:t>
            </a:r>
          </a:p>
        </p:txBody>
      </p:sp>
      <p:cxnSp>
        <p:nvCxnSpPr>
          <p:cNvPr id="48" name="Straight Arrow Connector 47"/>
          <p:cNvCxnSpPr>
            <a:endCxn id="93" idx="0"/>
          </p:cNvCxnSpPr>
          <p:nvPr/>
        </p:nvCxnSpPr>
        <p:spPr>
          <a:xfrm flipH="1">
            <a:off x="3791496" y="3861048"/>
            <a:ext cx="248" cy="36004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ectangle 51"/>
          <p:cNvSpPr/>
          <p:nvPr/>
        </p:nvSpPr>
        <p:spPr>
          <a:xfrm>
            <a:off x="7248128" y="4941168"/>
            <a:ext cx="792287" cy="24214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Sensors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56240" y="4509120"/>
            <a:ext cx="792287" cy="64807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Gyro &amp;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err="1">
                <a:solidFill>
                  <a:prstClr val="white"/>
                </a:solidFill>
                <a:latin typeface="Calibri" panose="020F0502020204030204"/>
              </a:rPr>
              <a:t>Acceler</a:t>
            </a:r>
            <a:endParaRPr lang="en-US" sz="14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23992" y="1844824"/>
            <a:ext cx="3384376" cy="2019034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Raspberry pi 3B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Ubuntu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Kinetic Kame ROS</a:t>
            </a:r>
            <a:endParaRPr lang="en-US" b="1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cxnSp>
        <p:nvCxnSpPr>
          <p:cNvPr id="64" name="Straight Arrow Connector 63"/>
          <p:cNvCxnSpPr>
            <a:stCxn id="3" idx="1"/>
            <a:endCxn id="89" idx="3"/>
          </p:cNvCxnSpPr>
          <p:nvPr/>
        </p:nvCxnSpPr>
        <p:spPr>
          <a:xfrm flipH="1">
            <a:off x="4627900" y="2852936"/>
            <a:ext cx="1396092" cy="140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" name="Rounded Rectangle 2"/>
          <p:cNvSpPr/>
          <p:nvPr/>
        </p:nvSpPr>
        <p:spPr>
          <a:xfrm>
            <a:off x="6023992" y="1844824"/>
            <a:ext cx="648072" cy="20162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TextBox 6"/>
          <p:cNvSpPr txBox="1"/>
          <p:nvPr/>
        </p:nvSpPr>
        <p:spPr>
          <a:xfrm rot="16200000">
            <a:off x="6016685" y="2781823"/>
            <a:ext cx="6719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USB</a:t>
            </a:r>
            <a:endParaRPr lang="ar-EG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680176" y="3789040"/>
            <a:ext cx="0" cy="57606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7680176" y="3933056"/>
            <a:ext cx="85818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 smtClean="0"/>
              <a:t>Wireless </a:t>
            </a:r>
            <a:endParaRPr lang="ar-EG" sz="1200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03912" y="2204864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1" name="Straight Connector 20"/>
          <p:cNvCxnSpPr/>
          <p:nvPr/>
        </p:nvCxnSpPr>
        <p:spPr>
          <a:xfrm flipV="1">
            <a:off x="5303912" y="162880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727848" y="1196752"/>
            <a:ext cx="1146557" cy="427887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 cap="flat" cmpd="sng" algn="ctr">
            <a:solidFill>
              <a:srgbClr val="F79646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Calibri" panose="020F0502020204030204"/>
              </a:rPr>
              <a:t>Power </a:t>
            </a:r>
            <a:endParaRPr lang="en-US" sz="16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0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3" y="188640"/>
            <a:ext cx="6939483" cy="37804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ZagHexa</a:t>
            </a: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System Overview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83982"/>
              </p:ext>
            </p:extLst>
          </p:nvPr>
        </p:nvGraphicFramePr>
        <p:xfrm>
          <a:off x="1775520" y="1109327"/>
          <a:ext cx="4244186" cy="407676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41251"/>
                <a:gridCol w="1536639"/>
                <a:gridCol w="2366296"/>
              </a:tblGrid>
              <a:tr h="128397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Mechanical Parameter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Dimensions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30 cm x 27 cm x 17 cm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System Mass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~3kg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Velocity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50 cm/sec on vertical ferrous surfaces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Actuation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2 x 12 V DC gear motors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wheels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2x50 neodymium magnets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63816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On Board Data Handling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On Board Computer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gumstix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Robovero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AirSTORM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COM</a:t>
                      </a:r>
                    </a:p>
                  </a:txBody>
                  <a:tcPr marL="51435" marR="51435" marT="0" marB="0" anchor="ctr"/>
                </a:tc>
              </a:tr>
              <a:tr h="179336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Communications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W-LAN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802.11 b/g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Remote Control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wireless/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WiFi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57994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Power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Supply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Primary Battery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</a:rPr>
                        <a:t>LiPo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11.1 V - 800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mAh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Bus Voltages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12V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; 5V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Average power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75W (straight driving)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53725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Navigation Sensors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sensors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Gyroscope , Accelerometer, Camera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2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Camera </a:t>
                      </a:r>
                      <a:endParaRPr lang="de-DE" sz="12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EGO727: IP </a:t>
                      </a:r>
                      <a:r>
                        <a:rPr lang="de-DE" sz="120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video</a:t>
                      </a: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camera</a:t>
                      </a: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1" y="1772817"/>
            <a:ext cx="3747309" cy="30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ea typeface="ＭＳ Ｐゴシック" pitchFamily="34" charset="-128"/>
              </a:rPr>
              <a:t>ZagHexa</a:t>
            </a:r>
            <a:r>
              <a:rPr lang="en-US" sz="2800" dirty="0">
                <a:ea typeface="ＭＳ Ｐゴシック" pitchFamily="34" charset="-128"/>
              </a:rPr>
              <a:t> Robot (Stage 2)</a:t>
            </a:r>
            <a:endParaRPr lang="de-DE" sz="2800" dirty="0"/>
          </a:p>
        </p:txBody>
      </p:sp>
      <p:sp>
        <p:nvSpPr>
          <p:cNvPr id="11" name="Inhaltsplatzhalter 10"/>
          <p:cNvSpPr>
            <a:spLocks noGrp="1"/>
          </p:cNvSpPr>
          <p:nvPr>
            <p:ph sz="half" idx="1"/>
          </p:nvPr>
        </p:nvSpPr>
        <p:spPr>
          <a:xfrm>
            <a:off x="1828800" y="1269108"/>
            <a:ext cx="3481382" cy="3240013"/>
          </a:xfrm>
        </p:spPr>
        <p:txBody>
          <a:bodyPr/>
          <a:lstStyle/>
          <a:p>
            <a:r>
              <a:rPr lang="en-US" sz="1800" dirty="0"/>
              <a:t>Technical Data</a:t>
            </a:r>
          </a:p>
          <a:p>
            <a:pPr lvl="1"/>
            <a:r>
              <a:rPr lang="en-US" dirty="0"/>
              <a:t>Weight: 	1.2kg</a:t>
            </a:r>
          </a:p>
          <a:p>
            <a:pPr lvl="1"/>
            <a:r>
              <a:rPr lang="en-US" dirty="0"/>
              <a:t>Size:	 38 x 28 x 15cm </a:t>
            </a:r>
          </a:p>
          <a:p>
            <a:pPr lvl="1"/>
            <a:r>
              <a:rPr lang="en-US" dirty="0"/>
              <a:t>Speed: 	50cm/sec</a:t>
            </a:r>
          </a:p>
          <a:p>
            <a:pPr lvl="1"/>
            <a:r>
              <a:rPr lang="en-US" dirty="0"/>
              <a:t>Battery:	11.1V /800mAh</a:t>
            </a:r>
          </a:p>
          <a:p>
            <a:pPr lvl="1"/>
            <a:r>
              <a:rPr lang="en-US" dirty="0"/>
              <a:t>Autonomy: 30 min</a:t>
            </a:r>
          </a:p>
          <a:p>
            <a:pPr lvl="1"/>
            <a:r>
              <a:rPr lang="en-US" dirty="0"/>
              <a:t>Control: 	35MHz</a:t>
            </a:r>
          </a:p>
          <a:p>
            <a:pPr lvl="1"/>
            <a:r>
              <a:rPr lang="en-US" dirty="0"/>
              <a:t>Payload: 	2 Cameras, 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124745"/>
            <a:ext cx="5749026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4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09327"/>
              </p:ext>
            </p:extLst>
          </p:nvPr>
        </p:nvGraphicFramePr>
        <p:xfrm>
          <a:off x="2135561" y="1268760"/>
          <a:ext cx="7560839" cy="403244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7560839"/>
              </a:tblGrid>
              <a:tr h="4032448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This paper describes: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and control of a magnetic wall-climbing robot: </a:t>
                      </a:r>
                    </a:p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Robot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Remotely operated lightweight robot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Hexapods  able to detect land mines, traverse rocky</a:t>
                      </a:r>
                      <a:r>
                        <a:rPr lang="en-US" sz="16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unstable terrain.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of the robot and its building subsystems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Legged design improves climbing behavior on uneven walls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approach of how the robot is controlled and localized to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provide real-time 3D pose.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87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28800" y="1196752"/>
            <a:ext cx="8534400" cy="1656184"/>
          </a:xfrm>
        </p:spPr>
        <p:txBody>
          <a:bodyPr/>
          <a:lstStyle/>
          <a:p>
            <a:r>
              <a:rPr lang="en-US" dirty="0" smtClean="0"/>
              <a:t>Autonomous Robot</a:t>
            </a:r>
          </a:p>
          <a:p>
            <a:r>
              <a:rPr lang="en-US" dirty="0" smtClean="0"/>
              <a:t>Improve ability to climb on rusty surfaces</a:t>
            </a:r>
          </a:p>
          <a:p>
            <a:r>
              <a:rPr lang="en-US" dirty="0" smtClean="0"/>
              <a:t>Further test with localization techniques</a:t>
            </a:r>
          </a:p>
          <a:p>
            <a:r>
              <a:rPr lang="en-US" dirty="0" smtClean="0"/>
              <a:t>Include Computer Vision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991544" y="2204864"/>
            <a:ext cx="2592288" cy="977676"/>
          </a:xfrm>
        </p:spPr>
        <p:txBody>
          <a:bodyPr/>
          <a:lstStyle/>
          <a:p>
            <a:r>
              <a:rPr lang="en-US" sz="3600" b="0" dirty="0" smtClean="0">
                <a:effectLst/>
              </a:rPr>
              <a:t>Thank you</a:t>
            </a:r>
            <a:endParaRPr lang="en-US" sz="3600" b="0" dirty="0">
              <a:effectLst/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4294967295"/>
          </p:nvPr>
        </p:nvSpPr>
        <p:spPr>
          <a:xfrm>
            <a:off x="6953250" y="2722563"/>
            <a:ext cx="5238750" cy="1643062"/>
          </a:xfrm>
        </p:spPr>
        <p:txBody>
          <a:bodyPr/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and System Engineering Dept. Faculty of Engineering, </a:t>
            </a: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Zagazig University, </a:t>
            </a: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Sharkia, Egypt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317248" y="3140969"/>
            <a:ext cx="2915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GB" sz="11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Dr.</a:t>
            </a:r>
            <a:r>
              <a:rPr lang="en-GB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GB" sz="11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Ing</a:t>
            </a:r>
            <a:r>
              <a:rPr lang="en-GB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AU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Mohammed </a:t>
            </a:r>
            <a:r>
              <a:rPr lang="en-AU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Nour</a:t>
            </a:r>
            <a:endParaRPr lang="en-AU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mnahmed@eng.zu.edu.eg</a:t>
            </a: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https://</a:t>
            </a:r>
            <a:r>
              <a:rPr lang="en-AU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mnourgwad.github.io</a:t>
            </a: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endParaRPr lang="en-AU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188640"/>
            <a:ext cx="6939483" cy="37804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</a:t>
            </a:r>
          </a:p>
        </p:txBody>
      </p:sp>
      <p:graphicFrame>
        <p:nvGraphicFramePr>
          <p:cNvPr id="9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33751"/>
              </p:ext>
            </p:extLst>
          </p:nvPr>
        </p:nvGraphicFramePr>
        <p:xfrm>
          <a:off x="1487488" y="1340768"/>
          <a:ext cx="9073008" cy="187220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9073008"/>
              </a:tblGrid>
              <a:tr h="1872208">
                <a:tc>
                  <a:txBody>
                    <a:bodyPr/>
                    <a:lstStyle/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18 DOF 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3 DOF each leg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Translate and Rotate 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Many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possible applications.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Robots Operating System (ROS) to be as distributed and modular as possible.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Navigation system and a camera for instant video recording and streaming.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599809"/>
              </p:ext>
            </p:extLst>
          </p:nvPr>
        </p:nvGraphicFramePr>
        <p:xfrm>
          <a:off x="1487488" y="3429000"/>
          <a:ext cx="9073008" cy="2664296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9073008"/>
              </a:tblGrid>
              <a:tr h="2664296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This paper describes: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and control hexapod robot: </a:t>
                      </a:r>
                      <a:r>
                        <a:rPr lang="en-US" sz="1400" b="1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Teleoperated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robot using hand-held devices.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Detect land mines, traverse rocky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unstable terrain and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arry out simple delivery missions in danger zones.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Exploration of remote locations and hostile environments.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Search and rescue operations.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of the robot and its building subsystems 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approach of how the robot is controlled and localized to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provide real-time 3D pose.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2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Mechanical Design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085184"/>
            <a:ext cx="670618" cy="1013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5085184"/>
            <a:ext cx="403895" cy="64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5013176"/>
            <a:ext cx="632515" cy="541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5782" y="5143115"/>
            <a:ext cx="1386960" cy="983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4869160"/>
            <a:ext cx="1431032" cy="1431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941168"/>
            <a:ext cx="1157114" cy="1157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t="22039" r="8863" b="4943"/>
          <a:stretch/>
        </p:blipFill>
        <p:spPr>
          <a:xfrm>
            <a:off x="9624392" y="5085184"/>
            <a:ext cx="1434518" cy="1266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5013176"/>
            <a:ext cx="864096" cy="11530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360" y="4509120"/>
            <a:ext cx="80150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Tibia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464" y="4509120"/>
            <a:ext cx="9396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Femur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3592" y="4509120"/>
            <a:ext cx="84189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Coxa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3712" y="4509120"/>
            <a:ext cx="124906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2x layer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body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7888" y="4509120"/>
            <a:ext cx="84189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Spacers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2024" y="4509120"/>
            <a:ext cx="117211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13KG SV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96200" y="4509120"/>
            <a:ext cx="117211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12x 6KG SV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9247" r="2111" b="11123"/>
          <a:stretch/>
        </p:blipFill>
        <p:spPr>
          <a:xfrm>
            <a:off x="2279576" y="908721"/>
            <a:ext cx="7560840" cy="3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844824"/>
            <a:ext cx="3392532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</a:rPr>
              <a:t>The mechanical structure of robot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Leg </a:t>
            </a:r>
            <a:r>
              <a:rPr lang="en-US" sz="1400" dirty="0">
                <a:latin typeface="Calibri" panose="020F0502020204030204" pitchFamily="34" charset="0"/>
              </a:rPr>
              <a:t>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Max </a:t>
            </a:r>
            <a:r>
              <a:rPr lang="en-US" sz="1400" dirty="0">
                <a:latin typeface="Calibri" panose="020F0502020204030204" pitchFamily="34" charset="0"/>
              </a:rPr>
              <a:t>sizes.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Actuators </a:t>
            </a:r>
            <a:r>
              <a:rPr lang="en-US" sz="1400" dirty="0">
                <a:latin typeface="Calibri" panose="020F0502020204030204" pitchFamily="34" charset="0"/>
              </a:rPr>
              <a:t>and drive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Control </a:t>
            </a:r>
            <a:r>
              <a:rPr lang="en-US" sz="1400" dirty="0">
                <a:latin typeface="Calibri" panose="020F0502020204030204" pitchFamily="34" charset="0"/>
              </a:rPr>
              <a:t>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Power </a:t>
            </a:r>
            <a:r>
              <a:rPr lang="en-US" sz="1400" dirty="0">
                <a:latin typeface="Calibri" panose="020F0502020204030204" pitchFamily="34" charset="0"/>
              </a:rPr>
              <a:t>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Walking </a:t>
            </a:r>
            <a:r>
              <a:rPr lang="en-US" sz="1400" dirty="0">
                <a:latin typeface="Calibri" panose="020F0502020204030204" pitchFamily="34" charset="0"/>
              </a:rPr>
              <a:t>gaits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Obstacle </a:t>
            </a:r>
            <a:r>
              <a:rPr lang="en-US" sz="1400" dirty="0">
                <a:latin typeface="Calibri" panose="020F0502020204030204" pitchFamily="34" charset="0"/>
              </a:rPr>
              <a:t>avoidance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Payload</a:t>
            </a:r>
            <a:r>
              <a:rPr lang="en-US" sz="1400" dirty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Autonomy</a:t>
            </a:r>
            <a:r>
              <a:rPr lang="en-US" sz="1400" dirty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Operation </a:t>
            </a:r>
            <a:r>
              <a:rPr lang="en-US" sz="1400" dirty="0">
                <a:latin typeface="Calibri" panose="020F0502020204030204" pitchFamily="34" charset="0"/>
              </a:rPr>
              <a:t>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Cost</a:t>
            </a:r>
            <a:r>
              <a:rPr lang="en-US" sz="1400" dirty="0">
                <a:latin typeface="Calibri" panose="020F0502020204030204" pitchFamily="34" charset="0"/>
              </a:rPr>
              <a:t>.</a:t>
            </a:r>
            <a:endParaRPr lang="ar-EG" sz="14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2132856"/>
            <a:ext cx="7376375" cy="18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5426" r="10183" b="6581"/>
          <a:stretch/>
        </p:blipFill>
        <p:spPr>
          <a:xfrm>
            <a:off x="2783632" y="980728"/>
            <a:ext cx="6702804" cy="4152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7928" y="5085184"/>
            <a:ext cx="14798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Link of video</a:t>
            </a:r>
            <a:endParaRPr lang="ar-EG" dirty="0"/>
          </a:p>
        </p:txBody>
      </p:sp>
      <p:sp>
        <p:nvSpPr>
          <p:cNvPr id="5" name="TextBox 4"/>
          <p:cNvSpPr txBox="1"/>
          <p:nvPr/>
        </p:nvSpPr>
        <p:spPr>
          <a:xfrm>
            <a:off x="4295800" y="5517232"/>
            <a:ext cx="37240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Link of the design on the grab cad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7632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04864"/>
            <a:ext cx="4014863" cy="3312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99856" y="1484784"/>
            <a:ext cx="16081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Mini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ZagHexa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408" y="1700808"/>
            <a:ext cx="139814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Micro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ZagHexa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1196752"/>
            <a:ext cx="168507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ZagHexa</a:t>
            </a:r>
            <a:endParaRPr lang="ar-EG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10224624" cy="408409"/>
          </a:xfrm>
        </p:spPr>
        <p:txBody>
          <a:bodyPr/>
          <a:lstStyle/>
          <a:p>
            <a:r>
              <a:rPr lang="en-US" dirty="0"/>
              <a:t>Outline of control systems</a:t>
            </a:r>
            <a:endParaRPr lang="ar-EG" dirty="0"/>
          </a:p>
        </p:txBody>
      </p:sp>
      <p:sp>
        <p:nvSpPr>
          <p:cNvPr id="4" name="Rounded Rectangle 3"/>
          <p:cNvSpPr/>
          <p:nvPr/>
        </p:nvSpPr>
        <p:spPr>
          <a:xfrm>
            <a:off x="4439816" y="980728"/>
            <a:ext cx="2232248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5" name="Up-Down Arrow 4"/>
          <p:cNvSpPr/>
          <p:nvPr/>
        </p:nvSpPr>
        <p:spPr>
          <a:xfrm>
            <a:off x="5519936" y="1412776"/>
            <a:ext cx="45719" cy="288032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ounded Rectangle 5"/>
          <p:cNvSpPr/>
          <p:nvPr/>
        </p:nvSpPr>
        <p:spPr>
          <a:xfrm>
            <a:off x="2423592" y="1916832"/>
            <a:ext cx="30243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ounded Rectangle 6"/>
          <p:cNvSpPr/>
          <p:nvPr/>
        </p:nvSpPr>
        <p:spPr>
          <a:xfrm>
            <a:off x="5807968" y="1916832"/>
            <a:ext cx="2448272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ounded Rectangle 7"/>
          <p:cNvSpPr/>
          <p:nvPr/>
        </p:nvSpPr>
        <p:spPr>
          <a:xfrm>
            <a:off x="6168008" y="3140968"/>
            <a:ext cx="194421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ounded Rectangle 8"/>
          <p:cNvSpPr/>
          <p:nvPr/>
        </p:nvSpPr>
        <p:spPr>
          <a:xfrm>
            <a:off x="2999656" y="3140968"/>
            <a:ext cx="194421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Task </a:t>
            </a:r>
            <a:endParaRPr lang="ar-EG" dirty="0"/>
          </a:p>
        </p:txBody>
      </p:sp>
      <p:sp>
        <p:nvSpPr>
          <p:cNvPr id="10" name="Rounded Rectangle 9"/>
          <p:cNvSpPr/>
          <p:nvPr/>
        </p:nvSpPr>
        <p:spPr>
          <a:xfrm>
            <a:off x="2639616" y="4509120"/>
            <a:ext cx="2592288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Rounded Rectangle 10"/>
          <p:cNvSpPr/>
          <p:nvPr/>
        </p:nvSpPr>
        <p:spPr>
          <a:xfrm>
            <a:off x="2940933" y="5303298"/>
            <a:ext cx="1872208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" name="Rounded Rectangle 11"/>
          <p:cNvSpPr/>
          <p:nvPr/>
        </p:nvSpPr>
        <p:spPr>
          <a:xfrm>
            <a:off x="6312024" y="5301208"/>
            <a:ext cx="180020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3" name="Rounded Rectangle 12"/>
          <p:cNvSpPr/>
          <p:nvPr/>
        </p:nvSpPr>
        <p:spPr>
          <a:xfrm>
            <a:off x="3071664" y="5949280"/>
            <a:ext cx="1684128" cy="297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Rounded Rectangle 13"/>
          <p:cNvSpPr/>
          <p:nvPr/>
        </p:nvSpPr>
        <p:spPr>
          <a:xfrm>
            <a:off x="6384032" y="5949280"/>
            <a:ext cx="1656184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TextBox 15"/>
          <p:cNvSpPr txBox="1"/>
          <p:nvPr/>
        </p:nvSpPr>
        <p:spPr>
          <a:xfrm>
            <a:off x="5231904" y="980728"/>
            <a:ext cx="7360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User 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1624" y="1916832"/>
            <a:ext cx="15183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Robot steering</a:t>
            </a:r>
            <a:endParaRPr lang="ar-EG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Quad Arrow 17"/>
          <p:cNvSpPr/>
          <p:nvPr/>
        </p:nvSpPr>
        <p:spPr>
          <a:xfrm>
            <a:off x="2927648" y="2276872"/>
            <a:ext cx="576064" cy="288032"/>
          </a:xfrm>
          <a:prstGeom prst="quad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2060848"/>
            <a:ext cx="1080120" cy="5006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23992" y="1988840"/>
            <a:ext cx="191540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Feedback display;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posture display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063552" y="1700808"/>
            <a:ext cx="6840760" cy="12241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3" name="TextBox 22"/>
          <p:cNvSpPr txBox="1"/>
          <p:nvPr/>
        </p:nvSpPr>
        <p:spPr>
          <a:xfrm>
            <a:off x="6312024" y="3140968"/>
            <a:ext cx="187220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Posture calculation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5880" y="2636912"/>
            <a:ext cx="129875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User interface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9696" y="3140968"/>
            <a:ext cx="127887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Task planning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83632" y="4509120"/>
            <a:ext cx="241444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Leg kinematics calculations 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664" y="5301208"/>
            <a:ext cx="161775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Actuators controls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12024" y="5301208"/>
            <a:ext cx="182774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Sensors acquisitions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789040"/>
            <a:ext cx="576064" cy="4840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31704" y="5949280"/>
            <a:ext cx="94128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Actuators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44072" y="5949280"/>
            <a:ext cx="89159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Sensors 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75520" y="1484784"/>
            <a:ext cx="7992888" cy="34563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4" name="Rounded Rectangle 33"/>
          <p:cNvSpPr/>
          <p:nvPr/>
        </p:nvSpPr>
        <p:spPr>
          <a:xfrm>
            <a:off x="1775520" y="5157192"/>
            <a:ext cx="7920880" cy="57606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5" name="Down Arrow 34"/>
          <p:cNvSpPr/>
          <p:nvPr/>
        </p:nvSpPr>
        <p:spPr>
          <a:xfrm>
            <a:off x="3935760" y="2636912"/>
            <a:ext cx="45719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6" name="Down Arrow 35"/>
          <p:cNvSpPr/>
          <p:nvPr/>
        </p:nvSpPr>
        <p:spPr>
          <a:xfrm>
            <a:off x="3935760" y="3501008"/>
            <a:ext cx="45719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7" name="Down Arrow 36"/>
          <p:cNvSpPr/>
          <p:nvPr/>
        </p:nvSpPr>
        <p:spPr>
          <a:xfrm>
            <a:off x="3935760" y="4221088"/>
            <a:ext cx="45719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8" name="Down Arrow 37"/>
          <p:cNvSpPr/>
          <p:nvPr/>
        </p:nvSpPr>
        <p:spPr>
          <a:xfrm>
            <a:off x="3935760" y="4797152"/>
            <a:ext cx="7200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9" name="Down Arrow 38"/>
          <p:cNvSpPr/>
          <p:nvPr/>
        </p:nvSpPr>
        <p:spPr>
          <a:xfrm>
            <a:off x="3935760" y="5589240"/>
            <a:ext cx="45719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0" name="Up Arrow 39"/>
          <p:cNvSpPr/>
          <p:nvPr/>
        </p:nvSpPr>
        <p:spPr>
          <a:xfrm>
            <a:off x="7032104" y="5589240"/>
            <a:ext cx="4571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1" name="Up Arrow 40"/>
          <p:cNvSpPr/>
          <p:nvPr/>
        </p:nvSpPr>
        <p:spPr>
          <a:xfrm>
            <a:off x="7032104" y="3501008"/>
            <a:ext cx="72008" cy="18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2" name="Up Arrow 41"/>
          <p:cNvSpPr/>
          <p:nvPr/>
        </p:nvSpPr>
        <p:spPr>
          <a:xfrm>
            <a:off x="7032104" y="2564904"/>
            <a:ext cx="45719" cy="576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3" name="TextBox 42"/>
          <p:cNvSpPr txBox="1"/>
          <p:nvPr/>
        </p:nvSpPr>
        <p:spPr>
          <a:xfrm>
            <a:off x="695400" y="2276872"/>
            <a:ext cx="114646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Host 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481" y="5085184"/>
            <a:ext cx="108555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On board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controller</a:t>
            </a:r>
            <a:endParaRPr lang="ar-EG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63552" y="3717032"/>
            <a:ext cx="140775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Gait generation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for trajectory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991544" y="1700808"/>
            <a:ext cx="6264696" cy="1224136"/>
          </a:xfrm>
          <a:prstGeom prst="roundRect">
            <a:avLst>
              <a:gd name="adj" fmla="val 0"/>
            </a:avLst>
          </a:prstGeom>
          <a:solidFill>
            <a:srgbClr val="FAFFEE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1" anchor="t" anchorCtr="0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User interface</a:t>
            </a:r>
            <a:endParaRPr lang="ar-EG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991544" y="5075392"/>
            <a:ext cx="6264696" cy="1017403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1" anchor="t" anchorCtr="0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On board</a:t>
            </a:r>
          </a:p>
          <a:p>
            <a:pPr algn="ctr"/>
            <a:r>
              <a:rPr lang="en-US" sz="1200" b="1" dirty="0" smtClean="0">
                <a:solidFill>
                  <a:srgbClr val="C00000"/>
                </a:solidFill>
              </a:rPr>
              <a:t>controller</a:t>
            </a:r>
            <a:endParaRPr lang="ar-EG" sz="1200" b="1" dirty="0">
              <a:solidFill>
                <a:srgbClr val="C0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991544" y="2996952"/>
            <a:ext cx="6264696" cy="2006432"/>
          </a:xfrm>
          <a:prstGeom prst="roundRect">
            <a:avLst>
              <a:gd name="adj" fmla="val 0"/>
            </a:avLst>
          </a:prstGeom>
          <a:solidFill>
            <a:srgbClr val="E6F1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1" anchor="t" anchorCtr="0"/>
          <a:lstStyle/>
          <a:p>
            <a:pPr algn="ctr"/>
            <a:r>
              <a:rPr lang="en-US" sz="1400" b="1" dirty="0" smtClean="0">
                <a:solidFill>
                  <a:schemeClr val="tx2">
                    <a:lumMod val="75000"/>
                  </a:schemeClr>
                </a:solidFill>
              </a:rPr>
              <a:t>Host Computer</a:t>
            </a:r>
            <a:endParaRPr lang="ar-EG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10224624" cy="408409"/>
          </a:xfrm>
        </p:spPr>
        <p:txBody>
          <a:bodyPr/>
          <a:lstStyle/>
          <a:p>
            <a:r>
              <a:rPr lang="en-US" dirty="0"/>
              <a:t>Outline of control systems</a:t>
            </a:r>
            <a:endParaRPr lang="ar-EG" dirty="0"/>
          </a:p>
        </p:txBody>
      </p:sp>
      <p:sp>
        <p:nvSpPr>
          <p:cNvPr id="4" name="Rounded Rectangle 3"/>
          <p:cNvSpPr/>
          <p:nvPr/>
        </p:nvSpPr>
        <p:spPr>
          <a:xfrm>
            <a:off x="3929118" y="1124744"/>
            <a:ext cx="3607042" cy="36004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95600" y="1916832"/>
            <a:ext cx="2952328" cy="72008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 anchorCtr="0"/>
          <a:lstStyle/>
          <a:p>
            <a:pPr algn="ctr"/>
            <a:r>
              <a:rPr lang="en-US">
                <a:solidFill>
                  <a:schemeClr val="tx1"/>
                </a:solidFill>
              </a:rPr>
              <a:t>Robot steering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68008" y="1916832"/>
            <a:ext cx="1971760" cy="72008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Feedback </a:t>
            </a:r>
            <a:r>
              <a:rPr lang="en-US" dirty="0" smtClean="0">
                <a:solidFill>
                  <a:schemeClr val="tx1"/>
                </a:solidFill>
              </a:rPr>
              <a:t>display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posture display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8008" y="3140968"/>
            <a:ext cx="194421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dirty="0">
                <a:solidFill>
                  <a:schemeClr val="tx1"/>
                </a:solidFill>
              </a:rPr>
              <a:t>Posture calculation</a:t>
            </a:r>
            <a:endParaRPr lang="ar-EG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99656" y="3068960"/>
            <a:ext cx="1872208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Task planning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83632" y="4509119"/>
            <a:ext cx="2344436" cy="3904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Leg </a:t>
            </a:r>
            <a:r>
              <a:rPr lang="en-US" sz="1400" dirty="0" smtClean="0">
                <a:solidFill>
                  <a:schemeClr val="tx1"/>
                </a:solidFill>
              </a:rPr>
              <a:t>kinematic </a:t>
            </a:r>
            <a:r>
              <a:rPr lang="en-US" sz="1400" dirty="0">
                <a:solidFill>
                  <a:schemeClr val="tx1"/>
                </a:solidFill>
              </a:rPr>
              <a:t>calculations </a:t>
            </a:r>
            <a:endParaRPr lang="ar-EG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99656" y="5375306"/>
            <a:ext cx="1872208" cy="5019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dirty="0">
                <a:solidFill>
                  <a:schemeClr val="tx1"/>
                </a:solidFill>
              </a:rPr>
              <a:t>Actuators controls</a:t>
            </a:r>
            <a:endParaRPr lang="ar-EG" sz="1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168008" y="5301208"/>
            <a:ext cx="194421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Sensors acquisitions</a:t>
            </a:r>
            <a:endParaRPr lang="ar-EG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86372" y="6289575"/>
            <a:ext cx="1885492" cy="297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Actuators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168008" y="6289575"/>
            <a:ext cx="1944216" cy="297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Sensors 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18" name="Quad Arrow 17"/>
          <p:cNvSpPr/>
          <p:nvPr/>
        </p:nvSpPr>
        <p:spPr>
          <a:xfrm>
            <a:off x="2927648" y="2276872"/>
            <a:ext cx="576064" cy="288032"/>
          </a:xfrm>
          <a:prstGeom prst="quad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6931" y="3641353"/>
            <a:ext cx="615553" cy="1032028"/>
          </a:xfrm>
          <a:prstGeom prst="rect">
            <a:avLst/>
          </a:prstGeom>
          <a:noFill/>
        </p:spPr>
        <p:txBody>
          <a:bodyPr vert="vert270" wrap="square" rtlCol="1" anchor="ctr" anchorCtr="0">
            <a:spAutoFit/>
          </a:bodyPr>
          <a:lstStyle/>
          <a:p>
            <a:pPr algn="ctr"/>
            <a:r>
              <a:rPr lang="en-US" sz="1400" dirty="0" smtClean="0"/>
              <a:t>Posture calculation</a:t>
            </a:r>
            <a:endParaRPr lang="ar-EG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495600" y="3224148"/>
            <a:ext cx="615553" cy="1315425"/>
          </a:xfrm>
          <a:prstGeom prst="rect">
            <a:avLst/>
          </a:prstGeom>
          <a:noFill/>
        </p:spPr>
        <p:txBody>
          <a:bodyPr vert="vert270" wrap="none" rtlCol="1">
            <a:spAutoFit/>
          </a:bodyPr>
          <a:lstStyle/>
          <a:p>
            <a:r>
              <a:rPr lang="en-US" sz="1400" dirty="0" smtClean="0"/>
              <a:t>Gait generation</a:t>
            </a:r>
          </a:p>
          <a:p>
            <a:r>
              <a:rPr lang="en-US" sz="1400" dirty="0" smtClean="0"/>
              <a:t> for trajectory</a:t>
            </a:r>
            <a:endParaRPr lang="ar-EG" sz="14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6" t="46426" r="1453" b="8721"/>
          <a:stretch/>
        </p:blipFill>
        <p:spPr>
          <a:xfrm>
            <a:off x="4285189" y="2253448"/>
            <a:ext cx="1060579" cy="6092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43228" r="34852" b="21055"/>
          <a:stretch/>
        </p:blipFill>
        <p:spPr>
          <a:xfrm>
            <a:off x="3483455" y="3695529"/>
            <a:ext cx="891325" cy="555927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1" idx="2"/>
            <a:endCxn id="13" idx="0"/>
          </p:cNvCxnSpPr>
          <p:nvPr/>
        </p:nvCxnSpPr>
        <p:spPr>
          <a:xfrm flipH="1">
            <a:off x="3929118" y="5877272"/>
            <a:ext cx="6642" cy="412303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0" idx="2"/>
            <a:endCxn id="11" idx="0"/>
          </p:cNvCxnSpPr>
          <p:nvPr/>
        </p:nvCxnSpPr>
        <p:spPr>
          <a:xfrm flipH="1">
            <a:off x="3935760" y="4899613"/>
            <a:ext cx="20090" cy="475693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" idx="2"/>
          </p:cNvCxnSpPr>
          <p:nvPr/>
        </p:nvCxnSpPr>
        <p:spPr>
          <a:xfrm>
            <a:off x="5732639" y="1484784"/>
            <a:ext cx="3322" cy="576064"/>
          </a:xfrm>
          <a:prstGeom prst="straightConnector1">
            <a:avLst/>
          </a:prstGeom>
          <a:ln w="63500"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" idx="2"/>
            <a:endCxn id="9" idx="0"/>
          </p:cNvCxnSpPr>
          <p:nvPr/>
        </p:nvCxnSpPr>
        <p:spPr>
          <a:xfrm flipH="1">
            <a:off x="3935760" y="2636912"/>
            <a:ext cx="36004" cy="432048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46" idx="0"/>
          </p:cNvCxnSpPr>
          <p:nvPr/>
        </p:nvCxnSpPr>
        <p:spPr>
          <a:xfrm flipH="1">
            <a:off x="3929118" y="3429000"/>
            <a:ext cx="6642" cy="266529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6" idx="2"/>
            <a:endCxn id="10" idx="0"/>
          </p:cNvCxnSpPr>
          <p:nvPr/>
        </p:nvCxnSpPr>
        <p:spPr>
          <a:xfrm>
            <a:off x="3929118" y="4251456"/>
            <a:ext cx="26732" cy="257663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0"/>
            <a:endCxn id="8" idx="2"/>
          </p:cNvCxnSpPr>
          <p:nvPr/>
        </p:nvCxnSpPr>
        <p:spPr>
          <a:xfrm flipV="1">
            <a:off x="7140116" y="3501008"/>
            <a:ext cx="0" cy="1800200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4" idx="0"/>
            <a:endCxn id="12" idx="2"/>
          </p:cNvCxnSpPr>
          <p:nvPr/>
        </p:nvCxnSpPr>
        <p:spPr>
          <a:xfrm flipV="1">
            <a:off x="7140116" y="5877272"/>
            <a:ext cx="0" cy="412303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" idx="0"/>
          </p:cNvCxnSpPr>
          <p:nvPr/>
        </p:nvCxnSpPr>
        <p:spPr>
          <a:xfrm flipV="1">
            <a:off x="7140116" y="2558088"/>
            <a:ext cx="13772" cy="582880"/>
          </a:xfrm>
          <a:prstGeom prst="straightConnector1">
            <a:avLst/>
          </a:prstGeom>
          <a:ln w="635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09" y="1044208"/>
            <a:ext cx="1523789" cy="104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3275978" y="3298345"/>
            <a:ext cx="4116166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3293951" y="2094663"/>
            <a:ext cx="4098193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88640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9696" y="1412777"/>
            <a:ext cx="2202506" cy="357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>
                <a:latin typeface="Calibri" panose="020F0502020204030204" pitchFamily="34" charset="0"/>
              </a:rPr>
              <a:t>ZagHexa</a:t>
            </a:r>
            <a:r>
              <a:rPr lang="en-US" sz="1050" dirty="0">
                <a:latin typeface="Calibri" panose="020F0502020204030204" pitchFamily="34" charset="0"/>
              </a:rPr>
              <a:t> onboard subsystems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9697" y="2138034"/>
            <a:ext cx="1014374" cy="481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control node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2577948" y="4196536"/>
            <a:ext cx="837941" cy="3780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1705" y="4221088"/>
            <a:ext cx="2214245" cy="3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39816" y="2135496"/>
            <a:ext cx="1122386" cy="49851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Sensors and camera nodes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4077072"/>
            <a:ext cx="872150" cy="6415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6200000">
            <a:off x="2266612" y="3051209"/>
            <a:ext cx="12837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66883" y="2904912"/>
            <a:ext cx="13981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68" y="2158233"/>
            <a:ext cx="405410" cy="11651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359696" y="3421476"/>
            <a:ext cx="2202506" cy="334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2754734" y="4851939"/>
            <a:ext cx="463147" cy="37155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3834010" y="2644288"/>
            <a:ext cx="0" cy="654056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74012" y="2716555"/>
            <a:ext cx="10148" cy="683816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610970" y="3920239"/>
            <a:ext cx="2" cy="290222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30154" y="1770399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834010" y="1770400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23" idx="1"/>
          </p:cNvCxnSpPr>
          <p:nvPr/>
        </p:nvCxnSpPr>
        <p:spPr>
          <a:xfrm rot="5400000" flipH="1" flipV="1">
            <a:off x="2364946" y="3037584"/>
            <a:ext cx="1560977" cy="297033"/>
          </a:xfrm>
          <a:prstGeom prst="bentConnector2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2"/>
            <a:endCxn id="12" idx="1"/>
          </p:cNvCxnSpPr>
          <p:nvPr/>
        </p:nvCxnSpPr>
        <p:spPr>
          <a:xfrm>
            <a:off x="3185940" y="4385558"/>
            <a:ext cx="245765" cy="24697"/>
          </a:xfrm>
          <a:prstGeom prst="straightConnector1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95" y="3757527"/>
            <a:ext cx="405410" cy="11651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536160" y="2060849"/>
            <a:ext cx="648072" cy="621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Android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7" y="2168882"/>
            <a:ext cx="481485" cy="398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3776" r="19071" b="13250"/>
          <a:stretch/>
        </p:blipFill>
        <p:spPr>
          <a:xfrm>
            <a:off x="8400257" y="2132857"/>
            <a:ext cx="300269" cy="3569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533" y="3360903"/>
            <a:ext cx="481485" cy="3988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-1" r="22001" b="29059"/>
          <a:stretch/>
        </p:blipFill>
        <p:spPr>
          <a:xfrm>
            <a:off x="6140347" y="3360903"/>
            <a:ext cx="288032" cy="2805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-1" r="22001" b="29059"/>
          <a:stretch/>
        </p:blipFill>
        <p:spPr>
          <a:xfrm>
            <a:off x="6113904" y="2337978"/>
            <a:ext cx="288032" cy="280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204865"/>
            <a:ext cx="694074" cy="386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429001"/>
            <a:ext cx="648072" cy="36101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464152" y="3284985"/>
            <a:ext cx="648072" cy="621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Android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3776" r="19071" b="13250"/>
          <a:stretch/>
        </p:blipFill>
        <p:spPr>
          <a:xfrm>
            <a:off x="8328249" y="3429001"/>
            <a:ext cx="300269" cy="3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6" grpId="0" animBg="1"/>
      <p:bldP spid="9" grpId="0" animBg="1"/>
      <p:bldP spid="10" grpId="0" animBg="1"/>
      <p:bldP spid="12" grpId="0" animBg="1"/>
      <p:bldP spid="14" grpId="0" animBg="1"/>
      <p:bldP spid="19" grpId="0"/>
      <p:bldP spid="20" grpId="0"/>
      <p:bldP spid="25" grpId="0" animBg="1"/>
      <p:bldP spid="30" grpId="0" animBg="1"/>
      <p:bldP spid="38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15654</TotalTime>
  <Words>661</Words>
  <Application>Microsoft Macintosh PowerPoint</Application>
  <PresentationFormat>Widescreen</PresentationFormat>
  <Paragraphs>227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Calibri</vt:lpstr>
      <vt:lpstr>ＭＳ Ｐゴシック</vt:lpstr>
      <vt:lpstr>PMingLiU</vt:lpstr>
      <vt:lpstr>SimSun</vt:lpstr>
      <vt:lpstr>Symbol</vt:lpstr>
      <vt:lpstr>Times</vt:lpstr>
      <vt:lpstr>Times New Roman</vt:lpstr>
      <vt:lpstr>Wingdings</vt:lpstr>
      <vt:lpstr>Arial</vt:lpstr>
      <vt:lpstr>Default Design</vt:lpstr>
      <vt:lpstr>ZagHexa: Design, Construction and Control of    a Hexapod Walking Robot</vt:lpstr>
      <vt:lpstr>Abstract</vt:lpstr>
      <vt:lpstr>General Mechanical Design</vt:lpstr>
      <vt:lpstr>Design Considerations</vt:lpstr>
      <vt:lpstr>CAD Model</vt:lpstr>
      <vt:lpstr>Chassis</vt:lpstr>
      <vt:lpstr>Outline of control systems</vt:lpstr>
      <vt:lpstr>Outline of control systems</vt:lpstr>
      <vt:lpstr>System Design and Control</vt:lpstr>
      <vt:lpstr>System Design and Control</vt:lpstr>
      <vt:lpstr>System Design and Control</vt:lpstr>
      <vt:lpstr>ZagHexa: System Overview</vt:lpstr>
      <vt:lpstr>ZagHexa Robot (Stage 2)</vt:lpstr>
      <vt:lpstr>Conclusion</vt:lpstr>
      <vt:lpstr>Future work</vt:lpstr>
      <vt:lpstr>Thank you</vt:lpstr>
    </vt:vector>
  </TitlesOfParts>
  <Company>DFKI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Terramechanics and Experiments</dc:title>
  <dc:subject>Projectday20111215</dc:subject>
  <dc:creator>Mohammed Ahmed</dc:creator>
  <cp:lastModifiedBy>MNAhmed</cp:lastModifiedBy>
  <cp:revision>747</cp:revision>
  <dcterms:created xsi:type="dcterms:W3CDTF">2010-12-02T11:43:37Z</dcterms:created>
  <dcterms:modified xsi:type="dcterms:W3CDTF">2017-07-07T21:41:12Z</dcterms:modified>
</cp:coreProperties>
</file>